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335" r:id="rId3"/>
    <p:sldId id="379" r:id="rId4"/>
    <p:sldId id="403" r:id="rId5"/>
    <p:sldId id="384" r:id="rId6"/>
    <p:sldId id="396" r:id="rId7"/>
    <p:sldId id="400" r:id="rId8"/>
    <p:sldId id="398" r:id="rId9"/>
    <p:sldId id="392" r:id="rId10"/>
    <p:sldId id="405" r:id="rId11"/>
    <p:sldId id="406" r:id="rId12"/>
    <p:sldId id="393" r:id="rId13"/>
    <p:sldId id="402" r:id="rId14"/>
    <p:sldId id="394" r:id="rId15"/>
    <p:sldId id="397" r:id="rId1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8291" autoAdjust="0"/>
    <p:restoredTop sz="84746" autoAdjust="0"/>
  </p:normalViewPr>
  <p:slideViewPr>
    <p:cSldViewPr>
      <p:cViewPr varScale="1">
        <p:scale>
          <a:sx n="61" d="100"/>
          <a:sy n="61" d="100"/>
        </p:scale>
        <p:origin x="-13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80"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735520BF-7838-4931-BFF3-F98AC05083BD}" type="datetimeFigureOut">
              <a:rPr lang="en-US"/>
              <a:pPr>
                <a:defRPr/>
              </a:pPr>
              <a:t>12/3/2013</a:t>
            </a:fld>
            <a:endParaRPr lang="en-US"/>
          </a:p>
        </p:txBody>
      </p:sp>
      <p:sp>
        <p:nvSpPr>
          <p:cNvPr id="563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563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9E4772F5-4D80-423C-B258-EDD66E7DC18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0BA26DA-0BB0-4DD2-B14F-5B33342899CB}" type="datetimeFigureOut">
              <a:rPr lang="en-US"/>
              <a:pPr>
                <a:defRPr/>
              </a:pPr>
              <a:t>12/3/2013</a:t>
            </a:fld>
            <a:endParaRPr lang="en-Z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414838"/>
            <a:ext cx="5486400"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88C429C-303A-4BA0-A473-96BE7A58E89F}" type="slidenum">
              <a:rPr lang="en-ZA"/>
              <a:pPr>
                <a:defRPr/>
              </a:pPr>
              <a:t>‹#›</a:t>
            </a:fld>
            <a:endParaRPr lang="en-Z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E55E0CD-5B93-4CD5-9B95-AF2514577A72}" type="slidenum">
              <a:rPr lang="en-ZA" smtClean="0"/>
              <a:pPr>
                <a:defRPr/>
              </a:pPr>
              <a:t>1</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D379916-4224-4A05-99DC-BADA63BAD7A6}" type="slidenum">
              <a:rPr lang="en-ZA" smtClean="0"/>
              <a:pPr>
                <a:defRPr/>
              </a:pPr>
              <a:t>5</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E0A65CA-4640-4224-8D24-B498824AE9A3}" type="slidenum">
              <a:rPr lang="en-ZA" smtClean="0"/>
              <a:pPr>
                <a:defRPr/>
              </a:pPr>
              <a:t>9</a:t>
            </a:fld>
            <a:endParaRPr lang="en-Z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9D375B-EDD3-4E1E-8AF9-F44C30447C36}" type="slidenum">
              <a:rPr lang="en-ZA" smtClean="0"/>
              <a:pPr>
                <a:defRPr/>
              </a:pPr>
              <a:t>12</a:t>
            </a:fld>
            <a:endParaRPr lang="en-Z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A769AAF-EBEB-41C4-A18F-609502D4BB7E}" type="slidenum">
              <a:rPr lang="en-ZA" smtClean="0"/>
              <a:pPr>
                <a:defRPr/>
              </a:pPr>
              <a:t>13</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DWA Slide Master.jpg"/>
          <p:cNvPicPr>
            <a:picLocks noChangeAspect="1"/>
          </p:cNvPicPr>
          <p:nvPr/>
        </p:nvPicPr>
        <p:blipFill>
          <a:blip r:embed="rId2"/>
          <a:srcRect/>
          <a:stretch>
            <a:fillRect/>
          </a:stretch>
        </p:blipFill>
        <p:spPr bwMode="auto">
          <a:xfrm>
            <a:off x="0" y="12700"/>
            <a:ext cx="9144000" cy="68326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06222323-2C74-41B6-A2A7-6BD53DE21D20}"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452A24FF-FB64-4D95-8BA0-E97B94DFA44F}"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AA91AF-B3EE-4A90-A507-97E4DE1A0205}"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07036023-1DB2-45EB-9187-058BD052F0D6}"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F09DBCD-AB09-4050-9EC4-79F126349DBD}"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E017BDC3-98F9-452C-9927-8C3DE7DF85B5}" type="slidenum">
              <a:rPr lang="en-ZA"/>
              <a:pPr>
                <a:defRPr/>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457200" y="1600200"/>
            <a:ext cx="8229600" cy="4525963"/>
          </a:xfrm>
        </p:spPr>
        <p:txBody>
          <a:bodyPr/>
          <a:lstStyle/>
          <a:p>
            <a:pPr lvl="0"/>
            <a:endParaRPr lang="en-ZA" noProof="0"/>
          </a:p>
        </p:txBody>
      </p:sp>
      <p:sp>
        <p:nvSpPr>
          <p:cNvPr id="4" name="Date Placeholder 3"/>
          <p:cNvSpPr>
            <a:spLocks noGrp="1"/>
          </p:cNvSpPr>
          <p:nvPr>
            <p:ph type="dt" sz="half" idx="10"/>
          </p:nvPr>
        </p:nvSpPr>
        <p:spPr/>
        <p:txBody>
          <a:bodyPr/>
          <a:lstStyle>
            <a:lvl1pPr>
              <a:defRPr/>
            </a:lvl1pPr>
          </a:lstStyle>
          <a:p>
            <a:pPr>
              <a:defRPr/>
            </a:pPr>
            <a:fld id="{2335C7EE-0CC9-48BB-82D1-61FAB847B315}"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E4AA3884-8FA5-4080-A99E-3ABCB88B72D7}"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D7C0759-DB47-49AF-89DE-4746766227D6}"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961F1597-FBCD-4459-8E9D-48B400ECFA0A}"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A940604-B047-4EEC-8FA9-CF83A1650395}"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1D64025A-3FE5-48CC-B8A9-D0D76ADBC5EA}"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754BF68-BEAF-4D67-86DA-27295EA62B30}"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4BBD9C25-DD11-4FA0-80AC-A866CDBD6781}"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52F73B0-6CAC-46C9-B919-F0B64D9358C4}" type="datetime1">
              <a:rPr lang="en-US"/>
              <a:pPr>
                <a:defRPr/>
              </a:pPr>
              <a:t>12/3/2013</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773EF1D1-FAE1-4D10-948A-ACF8C8664C97}"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4265B74-7C37-4F51-AD5B-D016929A19BF}" type="datetime1">
              <a:rPr lang="en-US"/>
              <a:pPr>
                <a:defRPr/>
              </a:pPr>
              <a:t>12/3/2013</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AE8C45A1-CE6E-4B22-B77A-79EAAD3EF053}"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0777A2-6DA8-40D5-9173-D2945543C8C2}" type="datetime1">
              <a:rPr lang="en-US"/>
              <a:pPr>
                <a:defRPr/>
              </a:pPr>
              <a:t>12/3/2013</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797BC538-6CEA-4947-8369-C1E6C44FA0B2}"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178344-53A9-40F9-A7FC-8D71D80FC75A}"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A94574EE-379D-439B-8AEE-87113574CE83}"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3FC80E-F37B-4FE2-A6A4-20F32C94B5D1}"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EE7BC4FD-555E-4AFD-B241-7AB497899477}"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CB20708-ED2B-484D-8CF4-B80F075CEAC6}" type="datetime1">
              <a:rPr lang="en-US"/>
              <a:pPr>
                <a:defRPr/>
              </a:pPr>
              <a:t>12/3/2013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pic>
        <p:nvPicPr>
          <p:cNvPr id="1030" name="Picture 6" descr="DWA Slide Master.jpg"/>
          <p:cNvPicPr>
            <a:picLocks noChangeAspect="1"/>
          </p:cNvPicPr>
          <p:nvPr/>
        </p:nvPicPr>
        <p:blipFill>
          <a:blip r:embed="rId14"/>
          <a:srcRect/>
          <a:stretch>
            <a:fillRect/>
          </a:stretch>
        </p:blipFill>
        <p:spPr bwMode="auto">
          <a:xfrm>
            <a:off x="0" y="12700"/>
            <a:ext cx="9144000" cy="6832600"/>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56821CD-0938-4221-A88F-C568FA6D4F7A}"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751"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p:cNvSpPr>
          <p:nvPr/>
        </p:nvSpPr>
        <p:spPr bwMode="auto">
          <a:xfrm>
            <a:off x="457200" y="1143000"/>
            <a:ext cx="8435975" cy="2743200"/>
          </a:xfrm>
          <a:prstGeom prst="rect">
            <a:avLst/>
          </a:prstGeom>
          <a:noFill/>
          <a:ln w="9525">
            <a:noFill/>
            <a:miter lim="800000"/>
            <a:headEnd/>
            <a:tailEnd/>
          </a:ln>
        </p:spPr>
        <p:txBody>
          <a:bodyPr anchor="ctr"/>
          <a:lstStyle/>
          <a:p>
            <a:pPr algn="ctr">
              <a:defRPr/>
            </a:pPr>
            <a:r>
              <a:rPr lang="en-GB" sz="2800" b="1" dirty="0"/>
              <a:t> </a:t>
            </a:r>
            <a:r>
              <a:rPr lang="en-GB" sz="2800" b="1" dirty="0" smtClean="0"/>
              <a:t>FOURTH </a:t>
            </a:r>
            <a:r>
              <a:rPr lang="en-GB" sz="2800" b="1" dirty="0">
                <a:effectLst>
                  <a:outerShdw blurRad="38100" dist="38100" dir="2700000" algn="tl">
                    <a:srgbClr val="C0C0C0"/>
                  </a:outerShdw>
                </a:effectLst>
              </a:rPr>
              <a:t>NATIONAL STEERING   COMMITTEE</a:t>
            </a:r>
          </a:p>
          <a:p>
            <a:pPr algn="ctr">
              <a:defRPr/>
            </a:pPr>
            <a:r>
              <a:rPr lang="en-US" sz="2800" b="1" dirty="0">
                <a:effectLst>
                  <a:outerShdw blurRad="38100" dist="38100" dir="2700000" algn="tl">
                    <a:srgbClr val="C0C0C0"/>
                  </a:outerShdw>
                </a:effectLst>
              </a:rPr>
              <a:t>PROGRESS REPORT ON ESTABLISHMENT OF CMAS</a:t>
            </a:r>
            <a:endParaRPr lang="en-GB" sz="2800" dirty="0"/>
          </a:p>
          <a:p>
            <a:pPr algn="ctr">
              <a:defRPr/>
            </a:pPr>
            <a:r>
              <a:rPr lang="en-GB" sz="2800" b="1" dirty="0"/>
              <a:t>03 DECEMBER 2013</a:t>
            </a:r>
            <a:endParaRPr lang="en-ZA" sz="2800" b="1" dirty="0"/>
          </a:p>
        </p:txBody>
      </p:sp>
      <p:sp>
        <p:nvSpPr>
          <p:cNvPr id="3" name="Title 1"/>
          <p:cNvSpPr>
            <a:spLocks/>
          </p:cNvSpPr>
          <p:nvPr/>
        </p:nvSpPr>
        <p:spPr bwMode="auto">
          <a:xfrm>
            <a:off x="1089025" y="3200400"/>
            <a:ext cx="7216775" cy="1600200"/>
          </a:xfrm>
          <a:prstGeom prst="rect">
            <a:avLst/>
          </a:prstGeom>
          <a:noFill/>
          <a:ln w="9525">
            <a:noFill/>
            <a:miter lim="800000"/>
            <a:headEnd/>
            <a:tailEnd/>
          </a:ln>
        </p:spPr>
        <p:txBody>
          <a:bodyPr anchor="ctr"/>
          <a:lstStyle/>
          <a:p>
            <a:pPr algn="ctr">
              <a:defRPr/>
            </a:pPr>
            <a:endParaRPr lang="en-ZA" sz="28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8"/>
          <p:cNvSpPr>
            <a:spLocks noGrp="1"/>
          </p:cNvSpPr>
          <p:nvPr>
            <p:ph type="title"/>
          </p:nvPr>
        </p:nvSpPr>
        <p:spPr>
          <a:xfrm>
            <a:off x="3200400" y="609600"/>
            <a:ext cx="8229600" cy="258763"/>
          </a:xfrm>
        </p:spPr>
        <p:txBody>
          <a:bodyPr/>
          <a:lstStyle/>
          <a:p>
            <a:endParaRPr lang="en-GB" sz="4000" smtClean="0"/>
          </a:p>
        </p:txBody>
      </p:sp>
      <p:graphicFrame>
        <p:nvGraphicFramePr>
          <p:cNvPr id="43081" name="Group 73"/>
          <p:cNvGraphicFramePr>
            <a:graphicFrameLocks noGrp="1"/>
          </p:cNvGraphicFramePr>
          <p:nvPr>
            <p:ph idx="1"/>
          </p:nvPr>
        </p:nvGraphicFramePr>
        <p:xfrm>
          <a:off x="457200" y="533400"/>
          <a:ext cx="8229600" cy="5328603"/>
        </p:xfrm>
        <a:graphic>
          <a:graphicData uri="http://schemas.openxmlformats.org/drawingml/2006/table">
            <a:tbl>
              <a:tblPr/>
              <a:tblGrid>
                <a:gridCol w="1985963"/>
                <a:gridCol w="4398962"/>
                <a:gridCol w="1844675"/>
              </a:tblGrid>
              <a:tr h="665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Water Management 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Capacity  &amp; Skills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Budget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46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Vaal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Limited capacity </a:t>
                      </a: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Nothing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100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Limited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 budget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371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Phongola-Mzimkhulu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 Region supports head office in the roll-out of the CMA process.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A team of 16 staff members work across the Province and assist with stakeholder liaison, dissemination of information and the facilitation of comments on the various documentations distributed with regards to the establishment of the CMA.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R151  400.00 (estimation)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8"/>
          <p:cNvSpPr>
            <a:spLocks noGrp="1"/>
          </p:cNvSpPr>
          <p:nvPr>
            <p:ph type="title"/>
          </p:nvPr>
        </p:nvSpPr>
        <p:spPr>
          <a:xfrm>
            <a:off x="2362200" y="762000"/>
            <a:ext cx="3657600" cy="655638"/>
          </a:xfrm>
        </p:spPr>
        <p:txBody>
          <a:bodyPr/>
          <a:lstStyle/>
          <a:p>
            <a:endParaRPr lang="en-GB" sz="4000" smtClean="0"/>
          </a:p>
        </p:txBody>
      </p:sp>
      <p:graphicFrame>
        <p:nvGraphicFramePr>
          <p:cNvPr id="45138" name="Group 82"/>
          <p:cNvGraphicFramePr>
            <a:graphicFrameLocks noGrp="1"/>
          </p:cNvGraphicFramePr>
          <p:nvPr>
            <p:ph idx="1"/>
          </p:nvPr>
        </p:nvGraphicFramePr>
        <p:xfrm>
          <a:off x="457200" y="762000"/>
          <a:ext cx="8229600" cy="5103178"/>
        </p:xfrm>
        <a:graphic>
          <a:graphicData uri="http://schemas.openxmlformats.org/drawingml/2006/table">
            <a:tbl>
              <a:tblPr/>
              <a:tblGrid>
                <a:gridCol w="1985963"/>
                <a:gridCol w="4398962"/>
                <a:gridCol w="1844675"/>
              </a:tblGrid>
              <a:tr h="723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Water Management 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Capacity  &amp; Skills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Budget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Breede-Gouritz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Limited capacity </a:t>
                      </a: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 budget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92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Berg-Olifants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Not yet assessed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No budget set aside for establishment of the CMA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00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Mzimvumbu-Tsitsikama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There is enough staff in the unit to support the establishment of the CMA.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 skills are minimal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PSP was appointed to assist with the development of the business case.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R791 000-00 </a:t>
                      </a:r>
                      <a:r>
                        <a:rPr kumimoji="0" lang="en-ZA" sz="1800" b="0" i="0" u="none" strike="noStrike" cap="none" normalizeH="0" baseline="0" smtClean="0">
                          <a:ln>
                            <a:noFill/>
                          </a:ln>
                          <a:solidFill>
                            <a:srgbClr val="000000"/>
                          </a:solidFill>
                          <a:effectLst/>
                          <a:latin typeface="Calibri" pitchFamily="34" charset="0"/>
                          <a:cs typeface="Arial" charset="0"/>
                        </a:rPr>
                        <a:t>for the development of the Business Case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52400"/>
            <a:ext cx="8229600" cy="1143000"/>
          </a:xfrm>
        </p:spPr>
        <p:txBody>
          <a:bodyPr/>
          <a:lstStyle/>
          <a:p>
            <a:r>
              <a:rPr lang="en-ZA" sz="2800" b="1" smtClean="0">
                <a:cs typeface="Arial" charset="0"/>
              </a:rPr>
              <a:t>Challenges</a:t>
            </a:r>
          </a:p>
        </p:txBody>
      </p:sp>
      <p:sp>
        <p:nvSpPr>
          <p:cNvPr id="13315" name="Content Placeholder 2"/>
          <p:cNvSpPr>
            <a:spLocks noGrp="1"/>
          </p:cNvSpPr>
          <p:nvPr>
            <p:ph idx="1"/>
          </p:nvPr>
        </p:nvSpPr>
        <p:spPr>
          <a:xfrm>
            <a:off x="457200" y="1066800"/>
            <a:ext cx="8229600" cy="4830763"/>
          </a:xfrm>
        </p:spPr>
        <p:txBody>
          <a:bodyPr/>
          <a:lstStyle/>
          <a:p>
            <a:pPr marL="609600" indent="-609600">
              <a:buFont typeface="Wingdings" pitchFamily="2" charset="2"/>
              <a:buChar char="Ø"/>
              <a:defRPr/>
            </a:pPr>
            <a:r>
              <a:rPr lang="en-ZA" sz="1800" dirty="0" smtClean="0">
                <a:latin typeface="+mj-lt"/>
                <a:cs typeface="Arial" charset="0"/>
              </a:rPr>
              <a:t>Lack of policies and guidelines regarding the following areas</a:t>
            </a:r>
          </a:p>
          <a:p>
            <a:pPr marL="990600" lvl="1" indent="-533400">
              <a:defRPr/>
            </a:pPr>
            <a:r>
              <a:rPr lang="en-ZA" sz="1800" dirty="0" smtClean="0">
                <a:latin typeface="+mj-lt"/>
                <a:cs typeface="Arial" charset="0"/>
              </a:rPr>
              <a:t>Guideline on CMA remuneration policy</a:t>
            </a:r>
          </a:p>
          <a:p>
            <a:pPr marL="990600" lvl="1" indent="-533400">
              <a:defRPr/>
            </a:pPr>
            <a:r>
              <a:rPr lang="en-ZA" sz="1800" dirty="0" smtClean="0">
                <a:latin typeface="+mj-lt"/>
                <a:cs typeface="Arial" charset="0"/>
              </a:rPr>
              <a:t>Guideline on rules of engagement between CMA and RO.</a:t>
            </a:r>
          </a:p>
          <a:p>
            <a:pPr marL="990600" lvl="1" indent="-533400">
              <a:defRPr/>
            </a:pPr>
            <a:r>
              <a:rPr lang="en-US" sz="1800" dirty="0" smtClean="0">
                <a:latin typeface="+mj-lt"/>
              </a:rPr>
              <a:t>Guidelines on the establishment and post establishment of CMAs. This will assist Regions in creating a sustainable institution.</a:t>
            </a:r>
          </a:p>
          <a:p>
            <a:pPr marL="990600" lvl="1" indent="-533400">
              <a:defRPr/>
            </a:pPr>
            <a:r>
              <a:rPr lang="en-US" sz="1800" dirty="0" smtClean="0">
                <a:latin typeface="+mj-lt"/>
              </a:rPr>
              <a:t>Guidelines on the procedures in aligning systems.</a:t>
            </a:r>
          </a:p>
          <a:p>
            <a:pPr marL="990600" lvl="1" indent="-533400">
              <a:defRPr/>
            </a:pPr>
            <a:r>
              <a:rPr lang="en-US" sz="1800" dirty="0" smtClean="0">
                <a:latin typeface="+mj-lt"/>
              </a:rPr>
              <a:t>A clear distinction of roles and responsibilities between the R/O and the CMA.</a:t>
            </a:r>
          </a:p>
          <a:p>
            <a:pPr marL="990600" lvl="1" indent="-533400">
              <a:defRPr/>
            </a:pPr>
            <a:r>
              <a:rPr lang="en-US" sz="1800" dirty="0" smtClean="0">
                <a:latin typeface="+mj-lt"/>
              </a:rPr>
              <a:t>Guidelines on the CMA remuneration packages.</a:t>
            </a:r>
          </a:p>
          <a:p>
            <a:pPr marL="990600" lvl="1" indent="-533400">
              <a:defRPr/>
            </a:pPr>
            <a:r>
              <a:rPr lang="en-US" sz="1800" dirty="0" smtClean="0">
                <a:latin typeface="+mj-lt"/>
              </a:rPr>
              <a:t>Policies on the transfer of staff, budget and other resources from DWA and the Regional office.</a:t>
            </a:r>
          </a:p>
          <a:p>
            <a:pPr marL="990600" lvl="1" indent="-533400">
              <a:defRPr/>
            </a:pPr>
            <a:endParaRPr lang="en-ZA" sz="1800" dirty="0" smtClean="0">
              <a:latin typeface="+mj-lt"/>
              <a:cs typeface="Arial" charset="0"/>
            </a:endParaRPr>
          </a:p>
          <a:p>
            <a:pPr marL="609600" indent="-609600">
              <a:buFont typeface="Wingdings" pitchFamily="2" charset="2"/>
              <a:buChar char="Ø"/>
              <a:defRPr/>
            </a:pPr>
            <a:endParaRPr lang="en-US" sz="1800" dirty="0" smtClean="0">
              <a:latin typeface="Arial" charset="0"/>
            </a:endParaRPr>
          </a:p>
          <a:p>
            <a:pPr marL="609600" indent="-609600">
              <a:buFont typeface="Wingdings" pitchFamily="2" charset="2"/>
              <a:buChar char="Ø"/>
              <a:defRPr/>
            </a:pPr>
            <a:endParaRPr lang="en-ZA" sz="2000" dirty="0" smtClean="0">
              <a:latin typeface="Arial" charset="0"/>
              <a:cs typeface="Arial" charset="0"/>
            </a:endParaRPr>
          </a:p>
          <a:p>
            <a:pPr marL="609600" indent="-609600">
              <a:buFont typeface="Wingdings" pitchFamily="2" charset="2"/>
              <a:buChar char="Ø"/>
              <a:defRPr/>
            </a:pPr>
            <a:endParaRPr lang="en-ZA" dirty="0" smtClean="0"/>
          </a:p>
        </p:txBody>
      </p:sp>
      <p:sp>
        <p:nvSpPr>
          <p:cNvPr id="4" name="Slide Number Placeholder 3"/>
          <p:cNvSpPr>
            <a:spLocks noGrp="1"/>
          </p:cNvSpPr>
          <p:nvPr>
            <p:ph type="sldNum" sz="quarter" idx="12"/>
          </p:nvPr>
        </p:nvSpPr>
        <p:spPr/>
        <p:txBody>
          <a:bodyPr/>
          <a:lstStyle/>
          <a:p>
            <a:pPr>
              <a:defRPr/>
            </a:pPr>
            <a:fld id="{DD8B85F1-4E5D-4F54-B94C-B25C15B6FAD2}" type="slidenum">
              <a:rPr lang="en-ZA" smtClean="0"/>
              <a:pPr>
                <a:defRPr/>
              </a:pPr>
              <a:t>12</a:t>
            </a:fld>
            <a:endParaRPr lang="en-Z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2400"/>
            <a:ext cx="8229600" cy="1143000"/>
          </a:xfrm>
        </p:spPr>
        <p:txBody>
          <a:bodyPr/>
          <a:lstStyle/>
          <a:p>
            <a:r>
              <a:rPr lang="en-ZA" sz="2800" b="1" smtClean="0">
                <a:cs typeface="Arial" charset="0"/>
              </a:rPr>
              <a:t>Challenges</a:t>
            </a:r>
          </a:p>
        </p:txBody>
      </p:sp>
      <p:sp>
        <p:nvSpPr>
          <p:cNvPr id="15363" name="Content Placeholder 2"/>
          <p:cNvSpPr>
            <a:spLocks noGrp="1"/>
          </p:cNvSpPr>
          <p:nvPr>
            <p:ph idx="1"/>
          </p:nvPr>
        </p:nvSpPr>
        <p:spPr>
          <a:xfrm>
            <a:off x="457200" y="1066800"/>
            <a:ext cx="8229600" cy="4830763"/>
          </a:xfrm>
        </p:spPr>
        <p:txBody>
          <a:bodyPr/>
          <a:lstStyle/>
          <a:p>
            <a:pPr marL="609600" indent="-609600">
              <a:buFont typeface="Wingdings" pitchFamily="2" charset="2"/>
              <a:buChar char="Ø"/>
            </a:pPr>
            <a:r>
              <a:rPr lang="en-ZA" sz="1800" smtClean="0">
                <a:cs typeface="Arial" charset="0"/>
              </a:rPr>
              <a:t>Lack of policies and guidelines regarding the following areas</a:t>
            </a:r>
          </a:p>
          <a:p>
            <a:pPr marL="609600" indent="-609600">
              <a:buFont typeface="Wingdings" pitchFamily="2" charset="2"/>
              <a:buChar char="Ø"/>
            </a:pPr>
            <a:endParaRPr lang="en-US" sz="1800" smtClean="0">
              <a:latin typeface="Arial" charset="0"/>
            </a:endParaRPr>
          </a:p>
          <a:p>
            <a:pPr marL="990600" lvl="1" indent="-533400"/>
            <a:r>
              <a:rPr lang="en-US" sz="1800" smtClean="0"/>
              <a:t>A clear list of delegations and assignment to the CMA.</a:t>
            </a:r>
          </a:p>
          <a:p>
            <a:pPr marL="990600" lvl="1" indent="-533400"/>
            <a:r>
              <a:rPr lang="en-US" sz="1800" smtClean="0"/>
              <a:t>Guidelines on the “rules of engagement” between the CMA and the R/O</a:t>
            </a:r>
          </a:p>
          <a:p>
            <a:pPr marL="990600" lvl="1" indent="-533400"/>
            <a:r>
              <a:rPr lang="en-US" sz="1800" smtClean="0"/>
              <a:t>Policy on the regulation of CMAs by the R/O.</a:t>
            </a:r>
          </a:p>
          <a:p>
            <a:pPr marL="609600" indent="-609600">
              <a:buFont typeface="Wingdings" pitchFamily="2" charset="2"/>
              <a:buChar char="Ø"/>
            </a:pPr>
            <a:endParaRPr lang="en-ZA" sz="1800" smtClean="0">
              <a:cs typeface="Arial" charset="0"/>
            </a:endParaRPr>
          </a:p>
          <a:p>
            <a:pPr marL="609600" indent="-609600">
              <a:buFont typeface="Wingdings" pitchFamily="2" charset="2"/>
              <a:buChar char="Ø"/>
            </a:pPr>
            <a:r>
              <a:rPr lang="en-ZA" sz="1800" smtClean="0">
                <a:cs typeface="Arial" charset="0"/>
              </a:rPr>
              <a:t>unavailability of reimbursement</a:t>
            </a:r>
          </a:p>
          <a:p>
            <a:pPr marL="609600" indent="-609600">
              <a:buFont typeface="Wingdings" pitchFamily="2" charset="2"/>
              <a:buChar char="Ø"/>
            </a:pPr>
            <a:r>
              <a:rPr lang="en-ZA" sz="1800" smtClean="0">
                <a:cs typeface="Arial" charset="0"/>
              </a:rPr>
              <a:t>Where there are no resources &amp; capacity allocated it is bound to create delays and compromise the quality of work.</a:t>
            </a:r>
            <a:endParaRPr lang="en-ZA" sz="2000" smtClean="0">
              <a:latin typeface="Arial" charset="0"/>
              <a:cs typeface="Arial" charset="0"/>
            </a:endParaRPr>
          </a:p>
          <a:p>
            <a:pPr marL="609600" indent="-609600">
              <a:buFont typeface="Wingdings" pitchFamily="2" charset="2"/>
              <a:buChar char="Ø"/>
            </a:pPr>
            <a:endParaRPr lang="en-ZA" smtClean="0"/>
          </a:p>
        </p:txBody>
      </p:sp>
      <p:sp>
        <p:nvSpPr>
          <p:cNvPr id="4" name="Slide Number Placeholder 3"/>
          <p:cNvSpPr>
            <a:spLocks noGrp="1"/>
          </p:cNvSpPr>
          <p:nvPr>
            <p:ph type="sldNum" sz="quarter" idx="12"/>
          </p:nvPr>
        </p:nvSpPr>
        <p:spPr/>
        <p:txBody>
          <a:bodyPr/>
          <a:lstStyle/>
          <a:p>
            <a:pPr>
              <a:defRPr/>
            </a:pPr>
            <a:fld id="{057EC291-6751-4CB0-B779-B7802E0DAC6D}" type="slidenum">
              <a:rPr lang="en-ZA" smtClean="0"/>
              <a:pPr>
                <a:defRPr/>
              </a:pPr>
              <a:t>13</a:t>
            </a:fld>
            <a:endParaRPr lang="en-Z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0"/>
            <a:ext cx="8229600" cy="1143000"/>
          </a:xfrm>
        </p:spPr>
        <p:txBody>
          <a:bodyPr/>
          <a:lstStyle/>
          <a:p>
            <a:r>
              <a:rPr lang="en-ZA" sz="2800" b="1" smtClean="0">
                <a:latin typeface="Arial" charset="0"/>
                <a:cs typeface="Arial" charset="0"/>
              </a:rPr>
              <a:t> Recommendations</a:t>
            </a:r>
          </a:p>
        </p:txBody>
      </p:sp>
      <p:sp>
        <p:nvSpPr>
          <p:cNvPr id="14339" name="Content Placeholder 2"/>
          <p:cNvSpPr>
            <a:spLocks noGrp="1"/>
          </p:cNvSpPr>
          <p:nvPr>
            <p:ph idx="1"/>
          </p:nvPr>
        </p:nvSpPr>
        <p:spPr>
          <a:xfrm>
            <a:off x="457200" y="838200"/>
            <a:ext cx="8229600" cy="4572000"/>
          </a:xfrm>
        </p:spPr>
        <p:txBody>
          <a:bodyPr/>
          <a:lstStyle/>
          <a:p>
            <a:pPr>
              <a:buFont typeface="Wingdings" pitchFamily="2" charset="2"/>
              <a:buChar char="Ø"/>
              <a:defRPr/>
            </a:pPr>
            <a:endParaRPr lang="en-ZA" sz="1800" dirty="0" smtClean="0">
              <a:solidFill>
                <a:srgbClr val="FF0000"/>
              </a:solidFill>
              <a:latin typeface="Arial" charset="0"/>
              <a:cs typeface="Arial" charset="0"/>
            </a:endParaRPr>
          </a:p>
          <a:p>
            <a:pPr>
              <a:buFont typeface="Wingdings" pitchFamily="2" charset="2"/>
              <a:buChar char="Ø"/>
              <a:defRPr/>
            </a:pPr>
            <a:r>
              <a:rPr lang="en-ZA" sz="1800" dirty="0" smtClean="0">
                <a:latin typeface="+mj-lt"/>
                <a:cs typeface="Arial" charset="0"/>
              </a:rPr>
              <a:t>The establishment must be project driven , a decision must be made on how the process will be taken forward.</a:t>
            </a:r>
          </a:p>
          <a:p>
            <a:pPr>
              <a:buFont typeface="Wingdings" pitchFamily="2" charset="2"/>
              <a:buChar char="Ø"/>
              <a:defRPr/>
            </a:pPr>
            <a:r>
              <a:rPr lang="en-ZA" sz="1800" dirty="0" smtClean="0">
                <a:latin typeface="+mj-lt"/>
                <a:cs typeface="Arial" charset="0"/>
              </a:rPr>
              <a:t>Implementation of reimbursement policy.</a:t>
            </a:r>
          </a:p>
          <a:p>
            <a:pPr>
              <a:buFont typeface="Wingdings" pitchFamily="2" charset="2"/>
              <a:buChar char="Ø"/>
              <a:defRPr/>
            </a:pPr>
            <a:r>
              <a:rPr lang="en-US" sz="1800" dirty="0" smtClean="0">
                <a:latin typeface="+mj-lt"/>
                <a:cs typeface="Arial" charset="0"/>
              </a:rPr>
              <a:t>The establishment of the CMA is a sensitive issue </a:t>
            </a:r>
            <a:r>
              <a:rPr lang="en-US" sz="1800" dirty="0" err="1" smtClean="0">
                <a:latin typeface="+mj-lt"/>
                <a:cs typeface="Arial" charset="0"/>
              </a:rPr>
              <a:t>i.t.o</a:t>
            </a:r>
            <a:r>
              <a:rPr lang="en-US" sz="1800" dirty="0" smtClean="0">
                <a:latin typeface="+mj-lt"/>
                <a:cs typeface="Arial" charset="0"/>
              </a:rPr>
              <a:t> politics. There is a critical need for higher-level engagements with strategic stakeholders like SALGA</a:t>
            </a:r>
          </a:p>
          <a:p>
            <a:pPr>
              <a:buFont typeface="Wingdings" pitchFamily="2" charset="2"/>
              <a:buChar char="Ø"/>
              <a:defRPr/>
            </a:pPr>
            <a:r>
              <a:rPr lang="en-US" sz="1800" dirty="0" smtClean="0">
                <a:latin typeface="+mj-lt"/>
              </a:rPr>
              <a:t>Direction needs to be given to staff regarding staff transfer issue. Currently there are a lot of uncertainty and fear from staff which needs to be urgently addressed. </a:t>
            </a:r>
          </a:p>
          <a:p>
            <a:pPr>
              <a:buFont typeface="Wingdings" pitchFamily="2" charset="2"/>
              <a:buChar char="Ø"/>
              <a:defRPr/>
            </a:pPr>
            <a:r>
              <a:rPr lang="en-US" sz="1800" dirty="0" smtClean="0">
                <a:latin typeface="+mj-lt"/>
              </a:rPr>
              <a:t>Clear direction on this issue must be provided through the establishment of appropriate policies and guidelines.</a:t>
            </a:r>
          </a:p>
          <a:p>
            <a:pPr>
              <a:buFont typeface="Wingdings" pitchFamily="2" charset="2"/>
              <a:buChar char="Ø"/>
              <a:defRPr/>
            </a:pPr>
            <a:r>
              <a:rPr lang="en-US" sz="1800" dirty="0" smtClean="0">
                <a:latin typeface="+mj-lt"/>
              </a:rPr>
              <a:t>Linking Provincial </a:t>
            </a:r>
            <a:r>
              <a:rPr lang="en-US" sz="1800" smtClean="0">
                <a:latin typeface="+mj-lt"/>
              </a:rPr>
              <a:t>Strategic Objectives </a:t>
            </a:r>
            <a:r>
              <a:rPr lang="en-US" sz="1800" dirty="0" smtClean="0">
                <a:latin typeface="+mj-lt"/>
              </a:rPr>
              <a:t>with the CMA (Provincial Growth &amp; Development Strategy/ CMS). </a:t>
            </a:r>
            <a:endParaRPr lang="en-ZA" sz="1800" dirty="0" smtClean="0">
              <a:latin typeface="+mj-lt"/>
            </a:endParaRPr>
          </a:p>
        </p:txBody>
      </p:sp>
      <p:sp>
        <p:nvSpPr>
          <p:cNvPr id="4" name="Slide Number Placeholder 3"/>
          <p:cNvSpPr>
            <a:spLocks noGrp="1"/>
          </p:cNvSpPr>
          <p:nvPr>
            <p:ph type="sldNum" sz="quarter" idx="12"/>
          </p:nvPr>
        </p:nvSpPr>
        <p:spPr/>
        <p:txBody>
          <a:bodyPr/>
          <a:lstStyle/>
          <a:p>
            <a:pPr>
              <a:defRPr/>
            </a:pPr>
            <a:fld id="{79930EAC-7608-479B-81A1-95557F53F779}" type="slidenum">
              <a:rPr lang="en-ZA" smtClean="0"/>
              <a:pPr>
                <a:defRPr/>
              </a:pPr>
              <a:t>14</a:t>
            </a:fld>
            <a:endParaRPr lang="en-Z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C1940AD-79DA-4D69-B769-A77A6AF27966}" type="slidenum">
              <a:rPr lang="en-ZA" smtClean="0"/>
              <a:pPr>
                <a:defRPr/>
              </a:pPr>
              <a:t>15</a:t>
            </a:fld>
            <a:endParaRPr lang="en-ZA"/>
          </a:p>
        </p:txBody>
      </p:sp>
      <p:sp>
        <p:nvSpPr>
          <p:cNvPr id="17411" name="Content Placeholder 2"/>
          <p:cNvSpPr>
            <a:spLocks noGrp="1"/>
          </p:cNvSpPr>
          <p:nvPr>
            <p:ph idx="4294967295"/>
          </p:nvPr>
        </p:nvSpPr>
        <p:spPr>
          <a:xfrm>
            <a:off x="0" y="1600200"/>
            <a:ext cx="8229600" cy="4525963"/>
          </a:xfrm>
        </p:spPr>
        <p:txBody>
          <a:bodyPr/>
          <a:lstStyle/>
          <a:p>
            <a:pPr>
              <a:buFont typeface="Arial" charset="0"/>
              <a:buNone/>
            </a:pPr>
            <a:r>
              <a:rPr lang="en-ZA" sz="3600" smtClean="0">
                <a:latin typeface="Arial" charset="0"/>
                <a:cs typeface="Arial" charset="0"/>
              </a:rPr>
              <a:t>               </a:t>
            </a:r>
          </a:p>
          <a:p>
            <a:pPr>
              <a:buFont typeface="Arial" charset="0"/>
              <a:buNone/>
            </a:pPr>
            <a:endParaRPr lang="en-ZA" sz="3600" smtClean="0">
              <a:latin typeface="Arial" charset="0"/>
              <a:cs typeface="Arial" charset="0"/>
            </a:endParaRPr>
          </a:p>
          <a:p>
            <a:pPr>
              <a:buFont typeface="Arial" charset="0"/>
              <a:buNone/>
            </a:pPr>
            <a:r>
              <a:rPr lang="en-ZA" sz="3600" smtClean="0">
                <a:latin typeface="Arial" charset="0"/>
                <a:cs typeface="Arial" charset="0"/>
              </a:rPr>
              <a:t>                     </a:t>
            </a:r>
            <a:r>
              <a:rPr lang="en-ZA" sz="4000" smtClean="0">
                <a:latin typeface="Arial" charset="0"/>
                <a:cs typeface="Arial"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685800"/>
            <a:ext cx="8229600" cy="731838"/>
          </a:xfrm>
          <a:solidFill>
            <a:schemeClr val="accent1"/>
          </a:solidFill>
        </p:spPr>
        <p:txBody>
          <a:bodyPr>
            <a:normAutofit fontScale="90000"/>
          </a:bodyPr>
          <a:lstStyle/>
          <a:p>
            <a:pPr>
              <a:defRPr/>
            </a:pPr>
            <a:r>
              <a:rPr lang="en-US" b="1" dirty="0" smtClean="0">
                <a:solidFill>
                  <a:schemeClr val="bg1"/>
                </a:solidFill>
              </a:rPr>
              <a:t/>
            </a:r>
            <a:br>
              <a:rPr lang="en-US" b="1" dirty="0" smtClean="0">
                <a:solidFill>
                  <a:schemeClr val="bg1"/>
                </a:solidFill>
              </a:rPr>
            </a:br>
            <a:r>
              <a:rPr lang="en-US" b="1" dirty="0" smtClean="0">
                <a:solidFill>
                  <a:schemeClr val="bg1"/>
                </a:solidFill>
              </a:rPr>
              <a:t> </a:t>
            </a:r>
            <a:r>
              <a:rPr lang="en-US" sz="3100" b="1" dirty="0" smtClean="0">
                <a:solidFill>
                  <a:schemeClr val="bg1"/>
                </a:solidFill>
              </a:rPr>
              <a:t>PRESENTATION OUTLINE</a:t>
            </a:r>
            <a:r>
              <a:rPr lang="en-US" b="1" dirty="0" smtClean="0">
                <a:solidFill>
                  <a:schemeClr val="bg1"/>
                </a:solidFill>
              </a:rPr>
              <a:t/>
            </a:r>
            <a:br>
              <a:rPr lang="en-US" b="1" dirty="0" smtClean="0">
                <a:solidFill>
                  <a:schemeClr val="bg1"/>
                </a:solidFill>
              </a:rPr>
            </a:br>
            <a:endParaRPr lang="en-US" b="1" dirty="0" smtClean="0">
              <a:solidFill>
                <a:schemeClr val="bg1"/>
              </a:solidFill>
            </a:endParaRPr>
          </a:p>
        </p:txBody>
      </p:sp>
      <p:sp>
        <p:nvSpPr>
          <p:cNvPr id="4099" name="Content Placeholder 5"/>
          <p:cNvSpPr>
            <a:spLocks noGrp="1"/>
          </p:cNvSpPr>
          <p:nvPr>
            <p:ph idx="1"/>
          </p:nvPr>
        </p:nvSpPr>
        <p:spPr/>
        <p:txBody>
          <a:bodyPr/>
          <a:lstStyle/>
          <a:p>
            <a:pPr marL="609600" indent="-609600">
              <a:buFont typeface="Arial" charset="0"/>
              <a:buNone/>
            </a:pPr>
            <a:r>
              <a:rPr lang="en-US" smtClean="0"/>
              <a:t> </a:t>
            </a:r>
            <a:endParaRPr lang="en-ZA" smtClean="0"/>
          </a:p>
          <a:p>
            <a:pPr marL="609600" indent="-609600">
              <a:buFont typeface="Wingdings" pitchFamily="2" charset="2"/>
              <a:buChar char="Ø"/>
            </a:pPr>
            <a:r>
              <a:rPr lang="en-US" sz="1800" b="1" smtClean="0"/>
              <a:t>Progress on the establishment of the RSC</a:t>
            </a:r>
          </a:p>
          <a:p>
            <a:pPr marL="609600" indent="-609600">
              <a:buFont typeface="Wingdings" pitchFamily="2" charset="2"/>
              <a:buChar char="Ø"/>
            </a:pPr>
            <a:r>
              <a:rPr lang="en-US" sz="1800" b="1" smtClean="0"/>
              <a:t>Progress on the establishment of CMA </a:t>
            </a:r>
          </a:p>
          <a:p>
            <a:pPr marL="609600" indent="-609600">
              <a:buFont typeface="Wingdings" pitchFamily="2" charset="2"/>
              <a:buChar char="Ø"/>
            </a:pPr>
            <a:r>
              <a:rPr lang="en-US" sz="1800" b="1" smtClean="0"/>
              <a:t>Regional Support Plan for the Project</a:t>
            </a:r>
          </a:p>
          <a:p>
            <a:pPr marL="609600" indent="-609600">
              <a:buFont typeface="Wingdings" pitchFamily="2" charset="2"/>
              <a:buChar char="Ø"/>
            </a:pPr>
            <a:r>
              <a:rPr lang="en-US" sz="1800" b="1" smtClean="0"/>
              <a:t>Challenges</a:t>
            </a:r>
          </a:p>
          <a:p>
            <a:pPr marL="609600" indent="-609600">
              <a:buFont typeface="Wingdings" pitchFamily="2" charset="2"/>
              <a:buChar char="Ø"/>
            </a:pPr>
            <a:r>
              <a:rPr lang="en-US" sz="1800" b="1" smtClean="0"/>
              <a:t>Recommendations</a:t>
            </a:r>
          </a:p>
          <a:p>
            <a:pPr marL="609600" indent="-609600">
              <a:buFont typeface="Wingdings" pitchFamily="2" charset="2"/>
              <a:buChar char="Ø"/>
            </a:pPr>
            <a:endParaRPr lang="en-ZA" sz="2400" b="1" smtClean="0"/>
          </a:p>
          <a:p>
            <a:pPr marL="609600" indent="-609600"/>
            <a:endParaRPr lang="en-ZA" sz="2400" b="1" smtClean="0"/>
          </a:p>
          <a:p>
            <a:pPr marL="609600" indent="-609600"/>
            <a:endParaRPr lang="en-US" smtClean="0">
              <a:solidFill>
                <a:schemeClr val="tx2"/>
              </a:solidFill>
            </a:endParaRPr>
          </a:p>
        </p:txBody>
      </p:sp>
      <p:sp>
        <p:nvSpPr>
          <p:cNvPr id="4" name="Slide Number Placeholder 3"/>
          <p:cNvSpPr>
            <a:spLocks noGrp="1"/>
          </p:cNvSpPr>
          <p:nvPr>
            <p:ph type="sldNum" sz="quarter" idx="12"/>
          </p:nvPr>
        </p:nvSpPr>
        <p:spPr/>
        <p:txBody>
          <a:bodyPr/>
          <a:lstStyle/>
          <a:p>
            <a:pPr>
              <a:defRPr/>
            </a:pPr>
            <a:fld id="{6C5D280D-FD30-4FED-A974-A17936B05A8D}" type="slidenum">
              <a:rPr lang="en-ZA" smtClean="0"/>
              <a:pPr>
                <a:defRPr/>
              </a:pPr>
              <a:t>2</a:t>
            </a:fld>
            <a:endParaRPr lang="en-ZA" dirty="0"/>
          </a:p>
        </p:txBody>
      </p:sp>
      <p:pic>
        <p:nvPicPr>
          <p:cNvPr id="4101" name="Picture 6" descr="DWA Logo 35mm RGB"/>
          <p:cNvPicPr>
            <a:picLocks noChangeAspect="1" noChangeArrowheads="1"/>
          </p:cNvPicPr>
          <p:nvPr/>
        </p:nvPicPr>
        <p:blipFill>
          <a:blip r:embed="rId2"/>
          <a:srcRect/>
          <a:stretch>
            <a:fillRect/>
          </a:stretch>
        </p:blipFill>
        <p:spPr bwMode="auto">
          <a:xfrm>
            <a:off x="304800" y="5791200"/>
            <a:ext cx="12192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457200"/>
            <a:ext cx="8229600" cy="457200"/>
          </a:xfrm>
        </p:spPr>
        <p:txBody>
          <a:bodyPr>
            <a:normAutofit fontScale="90000"/>
          </a:bodyPr>
          <a:lstStyle/>
          <a:p>
            <a:pPr>
              <a:defRPr/>
            </a:pPr>
            <a:r>
              <a:rPr lang="en-US" b="1" dirty="0" smtClean="0"/>
              <a:t>Regional Steering Committee</a:t>
            </a:r>
            <a:endParaRPr lang="en-ZA" b="1" dirty="0" smtClean="0"/>
          </a:p>
        </p:txBody>
      </p:sp>
      <p:sp>
        <p:nvSpPr>
          <p:cNvPr id="5123" name="Content Placeholder 2"/>
          <p:cNvSpPr>
            <a:spLocks noGrp="1"/>
          </p:cNvSpPr>
          <p:nvPr>
            <p:ph idx="1"/>
          </p:nvPr>
        </p:nvSpPr>
        <p:spPr>
          <a:xfrm>
            <a:off x="533400" y="1447800"/>
            <a:ext cx="8229600" cy="3810000"/>
          </a:xfrm>
        </p:spPr>
        <p:txBody>
          <a:bodyPr/>
          <a:lstStyle/>
          <a:p>
            <a:pPr>
              <a:buFont typeface="Arial" charset="0"/>
              <a:buNone/>
            </a:pPr>
            <a:endParaRPr lang="en-ZA" sz="2400" smtClean="0"/>
          </a:p>
          <a:p>
            <a:endParaRPr lang="en-ZA" sz="2400" smtClean="0"/>
          </a:p>
          <a:p>
            <a:endParaRPr lang="en-ZA" sz="2400" smtClean="0"/>
          </a:p>
        </p:txBody>
      </p:sp>
      <p:sp>
        <p:nvSpPr>
          <p:cNvPr id="4" name="Slide Number Placeholder 3"/>
          <p:cNvSpPr>
            <a:spLocks noGrp="1"/>
          </p:cNvSpPr>
          <p:nvPr>
            <p:ph type="sldNum" sz="quarter" idx="12"/>
          </p:nvPr>
        </p:nvSpPr>
        <p:spPr/>
        <p:txBody>
          <a:bodyPr/>
          <a:lstStyle/>
          <a:p>
            <a:pPr>
              <a:defRPr/>
            </a:pPr>
            <a:fld id="{4D83D4AD-3399-43BE-96B9-D0BB51CA1E26}" type="slidenum">
              <a:rPr lang="en-ZA" smtClean="0"/>
              <a:pPr>
                <a:defRPr/>
              </a:pPr>
              <a:t>3</a:t>
            </a:fld>
            <a:endParaRPr lang="en-ZA" dirty="0"/>
          </a:p>
        </p:txBody>
      </p:sp>
      <p:graphicFrame>
        <p:nvGraphicFramePr>
          <p:cNvPr id="5170" name="Group 50"/>
          <p:cNvGraphicFramePr>
            <a:graphicFrameLocks noGrp="1"/>
          </p:cNvGraphicFramePr>
          <p:nvPr/>
        </p:nvGraphicFramePr>
        <p:xfrm>
          <a:off x="228600" y="0"/>
          <a:ext cx="8610600" cy="5888736"/>
        </p:xfrm>
        <a:graphic>
          <a:graphicData uri="http://schemas.openxmlformats.org/drawingml/2006/table">
            <a:tbl>
              <a:tblPr/>
              <a:tblGrid>
                <a:gridCol w="1573213"/>
                <a:gridCol w="7037387"/>
              </a:tblGrid>
              <a:tr h="5238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Water Management Area</a:t>
                      </a:r>
                      <a:endParaRPr kumimoji="0" lang="en-ZA"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600" b="1" i="0" u="none" strike="noStrike" cap="none" normalizeH="0" baseline="0" smtClean="0">
                          <a:ln>
                            <a:noFill/>
                          </a:ln>
                          <a:solidFill>
                            <a:schemeClr val="tx1"/>
                          </a:solidFill>
                          <a:effectLst/>
                          <a:latin typeface="Arial" charset="0"/>
                          <a:cs typeface="Times New Roman" pitchFamily="18" charset="0"/>
                        </a:rPr>
                        <a:t>Progress</a:t>
                      </a:r>
                      <a:endParaRPr kumimoji="0" lang="en-ZA"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4F81BD"/>
                    </a:solidFill>
                  </a:tcPr>
                </a:tc>
              </a:tr>
              <a:tr h="23431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Limpopo</a:t>
                      </a:r>
                      <a:endParaRPr kumimoji="0" lang="en-ZA" sz="1800" b="1"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Regional Steering Committee (RSC)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5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TORs developed and adopted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Implementation Plan developed and Presented  ,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Communication Plan  developed and Presented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Business Case available and gazetted for public consultation November</a:t>
                      </a:r>
                      <a:r>
                        <a:rPr kumimoji="0" lang="en-US"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2013</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11 Stakeholder Consultation meetings held </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0050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Inkomati-Usutu</a:t>
                      </a:r>
                      <a:endParaRPr kumimoji="0" lang="en-ZA" sz="1800" b="1"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 Regional Steering Committee (RSC)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 4 RSC meetings held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TORs developed</a:t>
                      </a: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1" i="0" u="none" strike="noStrike" cap="none" normalizeH="0" baseline="0" smtClean="0">
                        <a:ln>
                          <a:noFill/>
                        </a:ln>
                        <a:solidFill>
                          <a:srgbClr val="FF0000"/>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6"/>
          <p:cNvSpPr>
            <a:spLocks noGrp="1"/>
          </p:cNvSpPr>
          <p:nvPr>
            <p:ph type="title"/>
          </p:nvPr>
        </p:nvSpPr>
        <p:spPr>
          <a:xfrm>
            <a:off x="381000" y="838200"/>
            <a:ext cx="8229600" cy="76200"/>
          </a:xfrm>
        </p:spPr>
        <p:txBody>
          <a:bodyPr/>
          <a:lstStyle/>
          <a:p>
            <a:endParaRPr lang="en-GB" sz="4000" smtClean="0"/>
          </a:p>
        </p:txBody>
      </p:sp>
      <p:graphicFrame>
        <p:nvGraphicFramePr>
          <p:cNvPr id="37907" name="Group 19"/>
          <p:cNvGraphicFramePr>
            <a:graphicFrameLocks noGrp="1"/>
          </p:cNvGraphicFramePr>
          <p:nvPr>
            <p:ph idx="1"/>
          </p:nvPr>
        </p:nvGraphicFramePr>
        <p:xfrm>
          <a:off x="457200" y="838200"/>
          <a:ext cx="8229600" cy="4724400"/>
        </p:xfrm>
        <a:graphic>
          <a:graphicData uri="http://schemas.openxmlformats.org/drawingml/2006/table">
            <a:tbl>
              <a:tblPr/>
              <a:tblGrid>
                <a:gridCol w="1503363"/>
                <a:gridCol w="6726237"/>
              </a:tblGrid>
              <a:tr h="4724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Inkomati-Usutu</a:t>
                      </a:r>
                      <a:endParaRPr kumimoji="0" lang="en-ZA" sz="1800" b="1" i="0" u="none" strike="noStrike" cap="none" normalizeH="0" baseline="0" smtClean="0">
                        <a:ln>
                          <a:noFill/>
                        </a:ln>
                        <a:solidFill>
                          <a:schemeClr val="tx1"/>
                        </a:solidFill>
                        <a:effectLst/>
                        <a:latin typeface="Calibri" pitchFamily="34" charset="0"/>
                        <a:cs typeface="Times New Roman" pitchFamily="18"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ZA" sz="1800" b="1" i="0" u="none" strike="noStrike" cap="none" normalizeH="0" baseline="0" smtClean="0">
                          <a:ln>
                            <a:noFill/>
                          </a:ln>
                          <a:solidFill>
                            <a:schemeClr val="tx1"/>
                          </a:solidFill>
                          <a:effectLst/>
                          <a:latin typeface="Calibri" pitchFamily="34" charset="0"/>
                        </a:rPr>
                        <a:t>Business Case was developed and approved by the minister on 31 March 2013. The notice was published on 26 July 2013</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ZA" sz="1800" b="1" i="0" u="none" strike="noStrike" cap="none" normalizeH="0" baseline="0" smtClean="0">
                          <a:ln>
                            <a:noFill/>
                          </a:ln>
                          <a:solidFill>
                            <a:schemeClr val="tx1"/>
                          </a:solidFill>
                          <a:effectLst/>
                          <a:latin typeface="Calibri" pitchFamily="34" charset="0"/>
                        </a:rPr>
                        <a:t>4 </a:t>
                      </a:r>
                      <a:r>
                        <a:rPr kumimoji="0" lang="en-US" sz="1800" b="1" i="0" u="none" strike="noStrike" cap="none" normalizeH="0" baseline="0" smtClean="0">
                          <a:ln>
                            <a:noFill/>
                          </a:ln>
                          <a:solidFill>
                            <a:schemeClr val="tx1"/>
                          </a:solidFill>
                          <a:effectLst/>
                          <a:latin typeface="Calibri" pitchFamily="34" charset="0"/>
                          <a:cs typeface="Times New Roman" pitchFamily="18" charset="0"/>
                        </a:rPr>
                        <a:t>Stakeholder Consultation meetings held</a:t>
                      </a: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1" i="0" u="none" strike="noStrike" cap="none" normalizeH="0" baseline="0" smtClean="0">
                        <a:ln>
                          <a:noFill/>
                        </a:ln>
                        <a:solidFill>
                          <a:srgbClr val="FF0000"/>
                        </a:solidFill>
                        <a:effectLst/>
                        <a:latin typeface="Calibri" pitchFamily="34" charset="0"/>
                        <a:cs typeface="Times New Roman" pitchFamily="18"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1A83FD6-8492-42B3-B867-7F7DCB05D073}" type="slidenum">
              <a:rPr lang="en-ZA" smtClean="0"/>
              <a:pPr>
                <a:defRPr/>
              </a:pPr>
              <a:t>5</a:t>
            </a:fld>
            <a:endParaRPr lang="en-ZA"/>
          </a:p>
        </p:txBody>
      </p:sp>
      <p:graphicFrame>
        <p:nvGraphicFramePr>
          <p:cNvPr id="20497" name="Group 17"/>
          <p:cNvGraphicFramePr>
            <a:graphicFrameLocks noGrp="1"/>
          </p:cNvGraphicFramePr>
          <p:nvPr/>
        </p:nvGraphicFramePr>
        <p:xfrm>
          <a:off x="228600" y="228600"/>
          <a:ext cx="8610600" cy="5659882"/>
        </p:xfrm>
        <a:graphic>
          <a:graphicData uri="http://schemas.openxmlformats.org/drawingml/2006/table">
            <a:tbl>
              <a:tblPr/>
              <a:tblGrid>
                <a:gridCol w="2080895"/>
                <a:gridCol w="6529705"/>
              </a:tblGrid>
              <a:tr h="292947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cs typeface="Times New Roman" pitchFamily="18" charset="0"/>
                        </a:rPr>
                        <a:t>Vaal</a:t>
                      </a:r>
                      <a:endParaRPr kumimoji="0" lang="en-ZA" sz="1800" b="1" i="0" u="none" strike="noStrike" cap="none" normalizeH="0" baseline="0" dirty="0" smtClean="0">
                        <a:ln>
                          <a:noFill/>
                        </a:ln>
                        <a:solidFill>
                          <a:schemeClr val="tx1"/>
                        </a:solidFill>
                        <a:effectLst/>
                        <a:latin typeface="+mj-lt"/>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 typeface="Wingdings" pitchFamily="2" charset="2"/>
                        <a:buNone/>
                        <a:tabLst/>
                      </a:pPr>
                      <a:endParaRPr kumimoji="0" lang="en-US" sz="1800" b="1"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4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TORs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No Business Case developed yet</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40 Stakeholder </a:t>
                      </a:r>
                      <a:r>
                        <a:rPr kumimoji="0" lang="en-US" sz="1800" b="1" i="0" u="none" strike="noStrike" cap="none" normalizeH="0" baseline="0" dirty="0" smtClean="0">
                          <a:ln>
                            <a:noFill/>
                          </a:ln>
                          <a:solidFill>
                            <a:schemeClr val="tx1"/>
                          </a:solidFill>
                          <a:effectLst/>
                          <a:latin typeface="+mj-lt"/>
                          <a:cs typeface="Times New Roman" pitchFamily="18" charset="0"/>
                        </a:rPr>
                        <a:t>Consultation took place through the Catchment forums</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41469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cs typeface="Times New Roman" pitchFamily="18" charset="0"/>
                        </a:rPr>
                        <a:t>Orange</a:t>
                      </a:r>
                      <a:endParaRPr kumimoji="0" lang="en-ZA" sz="1800" b="1" i="0" u="none" strike="noStrike" cap="none" normalizeH="0" baseline="0" dirty="0" smtClean="0">
                        <a:ln>
                          <a:noFill/>
                        </a:ln>
                        <a:solidFill>
                          <a:schemeClr val="tx1"/>
                        </a:solidFill>
                        <a:effectLst/>
                        <a:latin typeface="+mj-lt"/>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Regional Steering Committee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3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TORs developed ,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No Business Case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Stakeholder Consultation took place through the Catchment forums</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381000"/>
            <a:ext cx="7696200" cy="76200"/>
          </a:xfrm>
        </p:spPr>
        <p:txBody>
          <a:bodyPr/>
          <a:lstStyle/>
          <a:p>
            <a:endParaRPr lang="en-ZA" sz="4000" smtClean="0"/>
          </a:p>
        </p:txBody>
      </p:sp>
      <p:graphicFrame>
        <p:nvGraphicFramePr>
          <p:cNvPr id="21529" name="Group 25"/>
          <p:cNvGraphicFramePr>
            <a:graphicFrameLocks noGrp="1"/>
          </p:cNvGraphicFramePr>
          <p:nvPr/>
        </p:nvGraphicFramePr>
        <p:xfrm>
          <a:off x="304800" y="381000"/>
          <a:ext cx="8382000" cy="5353050"/>
        </p:xfrm>
        <a:graphic>
          <a:graphicData uri="http://schemas.openxmlformats.org/drawingml/2006/table">
            <a:tbl>
              <a:tblPr/>
              <a:tblGrid>
                <a:gridCol w="1536700"/>
                <a:gridCol w="6845300"/>
              </a:tblGrid>
              <a:tr h="2676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Breede-Gouritz</a:t>
                      </a:r>
                      <a:endParaRPr kumimoji="0" lang="en-ZA" sz="1800" b="1"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Regional Steering Committee (RSC)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5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TORs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Implementation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Business Case in place and gazzeted for public consultation </a:t>
                      </a:r>
                      <a:r>
                        <a:rPr kumimoji="0" lang="en-US"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July  2013</a:t>
                      </a: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 21 Stakeholder Consultation meetings  held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2676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800" b="1" i="0" u="none" strike="noStrike" cap="none" normalizeH="0" baseline="0" smtClean="0">
                          <a:ln>
                            <a:noFill/>
                          </a:ln>
                          <a:solidFill>
                            <a:schemeClr val="tx1"/>
                          </a:solidFill>
                          <a:effectLst/>
                          <a:latin typeface="Calibri" pitchFamily="34" charset="0"/>
                          <a:cs typeface="Times New Roman" pitchFamily="18" charset="0"/>
                        </a:rPr>
                        <a:t>Berg Olifants</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Regional Steering Committee (RSC)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5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TORs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Business Case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29 Stakeholder Consultation meetings  held </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Slide Number Placeholder 3"/>
          <p:cNvSpPr>
            <a:spLocks noGrp="1"/>
          </p:cNvSpPr>
          <p:nvPr>
            <p:ph type="sldNum" sz="quarter" idx="12"/>
          </p:nvPr>
        </p:nvSpPr>
        <p:spPr>
          <a:xfrm>
            <a:off x="6019800" y="6492875"/>
            <a:ext cx="2133600" cy="365125"/>
          </a:xfrm>
        </p:spPr>
        <p:txBody>
          <a:bodyPr/>
          <a:lstStyle/>
          <a:p>
            <a:pPr>
              <a:defRPr/>
            </a:pPr>
            <a:fld id="{ABFC14DB-CFD6-4BCD-9526-12539372A5F8}" type="slidenum">
              <a:rPr lang="en-ZA" smtClean="0"/>
              <a:pPr>
                <a:defRPr/>
              </a:pPr>
              <a:t>6</a:t>
            </a:fld>
            <a:endParaRPr lang="en-Z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457200"/>
            <a:ext cx="8229600" cy="457200"/>
          </a:xfrm>
        </p:spPr>
        <p:txBody>
          <a:bodyPr>
            <a:normAutofit fontScale="90000"/>
          </a:bodyPr>
          <a:lstStyle/>
          <a:p>
            <a:pPr>
              <a:defRPr/>
            </a:pPr>
            <a:r>
              <a:rPr lang="en-US" b="1" dirty="0" smtClean="0"/>
              <a:t>Regional Steering Committee</a:t>
            </a:r>
            <a:endParaRPr lang="en-ZA" b="1" dirty="0" smtClean="0"/>
          </a:p>
        </p:txBody>
      </p:sp>
      <p:sp>
        <p:nvSpPr>
          <p:cNvPr id="9219" name="Content Placeholder 2"/>
          <p:cNvSpPr>
            <a:spLocks noGrp="1"/>
          </p:cNvSpPr>
          <p:nvPr>
            <p:ph idx="1"/>
          </p:nvPr>
        </p:nvSpPr>
        <p:spPr>
          <a:xfrm>
            <a:off x="533400" y="1447800"/>
            <a:ext cx="8229600" cy="3810000"/>
          </a:xfrm>
        </p:spPr>
        <p:txBody>
          <a:bodyPr/>
          <a:lstStyle/>
          <a:p>
            <a:pPr>
              <a:buFont typeface="Arial" charset="0"/>
              <a:buNone/>
            </a:pPr>
            <a:endParaRPr lang="en-ZA" sz="2400" smtClean="0"/>
          </a:p>
          <a:p>
            <a:endParaRPr lang="en-ZA" sz="2400" smtClean="0"/>
          </a:p>
          <a:p>
            <a:endParaRPr lang="en-ZA" sz="2400" smtClean="0"/>
          </a:p>
        </p:txBody>
      </p:sp>
      <p:sp>
        <p:nvSpPr>
          <p:cNvPr id="4" name="Slide Number Placeholder 3"/>
          <p:cNvSpPr>
            <a:spLocks noGrp="1"/>
          </p:cNvSpPr>
          <p:nvPr>
            <p:ph type="sldNum" sz="quarter" idx="12"/>
          </p:nvPr>
        </p:nvSpPr>
        <p:spPr/>
        <p:txBody>
          <a:bodyPr/>
          <a:lstStyle/>
          <a:p>
            <a:pPr>
              <a:defRPr/>
            </a:pPr>
            <a:fld id="{8E5737C2-E8CE-43C0-A8C7-FE1C2102A2F5}" type="slidenum">
              <a:rPr lang="en-ZA" smtClean="0"/>
              <a:pPr>
                <a:defRPr/>
              </a:pPr>
              <a:t>7</a:t>
            </a:fld>
            <a:endParaRPr lang="en-ZA" dirty="0"/>
          </a:p>
        </p:txBody>
      </p:sp>
      <p:graphicFrame>
        <p:nvGraphicFramePr>
          <p:cNvPr id="8214" name="Group 22"/>
          <p:cNvGraphicFramePr>
            <a:graphicFrameLocks noGrp="1"/>
          </p:cNvGraphicFramePr>
          <p:nvPr/>
        </p:nvGraphicFramePr>
        <p:xfrm>
          <a:off x="304800" y="228600"/>
          <a:ext cx="8610600" cy="5362956"/>
        </p:xfrm>
        <a:graphic>
          <a:graphicData uri="http://schemas.openxmlformats.org/drawingml/2006/table">
            <a:tbl>
              <a:tblPr/>
              <a:tblGrid>
                <a:gridCol w="1573213"/>
                <a:gridCol w="7037387"/>
              </a:tblGrid>
              <a:tr h="23606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ZA" sz="1800" b="1" i="0" u="none" strike="noStrike" cap="none" normalizeH="0" baseline="0" dirty="0" smtClean="0">
                          <a:ln>
                            <a:noFill/>
                          </a:ln>
                          <a:solidFill>
                            <a:schemeClr val="tx1"/>
                          </a:solidFill>
                          <a:effectLst/>
                          <a:latin typeface="Calibri" pitchFamily="34" charset="0"/>
                          <a:cs typeface="Times New Roman" pitchFamily="18" charset="0"/>
                        </a:rPr>
                        <a:t>Olifants -</a:t>
                      </a:r>
                      <a:r>
                        <a:rPr kumimoji="0" lang="en-ZA" sz="1800" b="1" i="0" u="none" strike="noStrike" cap="none" normalizeH="0" baseline="0" dirty="0" err="1" smtClean="0">
                          <a:ln>
                            <a:noFill/>
                          </a:ln>
                          <a:solidFill>
                            <a:schemeClr val="tx1"/>
                          </a:solidFill>
                          <a:effectLst/>
                          <a:latin typeface="Calibri" pitchFamily="34" charset="0"/>
                          <a:cs typeface="Times New Roman" pitchFamily="18" charset="0"/>
                        </a:rPr>
                        <a:t>Letaba</a:t>
                      </a:r>
                      <a:endParaRPr kumimoji="0" lang="en-ZA" sz="1800" b="1"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Regional Steering Committee (RSC) 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 9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TORs </a:t>
                      </a:r>
                      <a:r>
                        <a:rPr kumimoji="0" lang="en-US" sz="1800" b="1" i="0" u="none" strike="noStrike" cap="none" normalizeH="0" baseline="0" smtClean="0">
                          <a:ln>
                            <a:noFill/>
                          </a:ln>
                          <a:solidFill>
                            <a:schemeClr val="tx1"/>
                          </a:solidFill>
                          <a:effectLst/>
                          <a:latin typeface="Calibri" pitchFamily="34" charset="0"/>
                          <a:cs typeface="Arial" charset="0"/>
                        </a:rPr>
                        <a:t>were developed and adopted</a:t>
                      </a: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Implementation Plan developed, to be presented in Feb 2014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Communication Plan developed, to be presented in Feb 2014</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developed, to be presented in Feb 2014</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Business Case developed, </a:t>
                      </a:r>
                      <a:r>
                        <a:rPr kumimoji="0" lang="en-US" sz="1800" b="1" i="0" u="none" strike="noStrike" cap="none" normalizeH="0" baseline="0" smtClean="0">
                          <a:ln>
                            <a:noFill/>
                          </a:ln>
                          <a:solidFill>
                            <a:schemeClr val="tx1"/>
                          </a:solidFill>
                          <a:effectLst/>
                          <a:latin typeface="Calibri" pitchFamily="34" charset="0"/>
                          <a:cs typeface="Arial" charset="0"/>
                        </a:rPr>
                        <a:t>was presented to Regional Steering Committee on the 07 and 08 November 2013 </a:t>
                      </a:r>
                      <a:r>
                        <a:rPr kumimoji="0" lang="en-GB" sz="1800" b="0" i="0" u="none" strike="noStrike" cap="none" normalizeH="0" baseline="0" smtClean="0">
                          <a:ln>
                            <a:noFill/>
                          </a:ln>
                          <a:solidFill>
                            <a:schemeClr val="tx1"/>
                          </a:solidFill>
                          <a:effectLst/>
                          <a:latin typeface="Calibri" pitchFamily="34" charset="0"/>
                          <a:cs typeface="Arial" charset="0"/>
                        </a:rPr>
                        <a:t> </a:t>
                      </a:r>
                      <a:endParaRPr kumimoji="0" lang="en-US" sz="18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5 Stakeholder Consultation meetings held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r h="19875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Times New Roman" pitchFamily="18" charset="0"/>
                        </a:rPr>
                        <a:t>Mzimvubu-Tsitsikama</a:t>
                      </a:r>
                      <a:endParaRPr kumimoji="0" lang="en-ZA" sz="1800" b="1"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Regional Steering Committee (RSC) established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7 RSC meeting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TORs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 Draft Implementation Plan developed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Draft Communication Plan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Risk Plan  not yet developed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Businesses in the process of development (</a:t>
                      </a:r>
                      <a:r>
                        <a:rPr kumimoji="0" lang="en-ZA" sz="1800" b="1" i="0" u="none" strike="noStrike" cap="none" normalizeH="0" baseline="0" smtClean="0">
                          <a:ln>
                            <a:noFill/>
                          </a:ln>
                          <a:solidFill>
                            <a:schemeClr val="tx1"/>
                          </a:solidFill>
                          <a:effectLst/>
                          <a:latin typeface="Calibri" pitchFamily="34" charset="0"/>
                          <a:cs typeface="Arial" charset="0"/>
                        </a:rPr>
                        <a:t>Situational assessment )</a:t>
                      </a:r>
                      <a:r>
                        <a:rPr kumimoji="0" lang="en-US" sz="1800" b="1" i="0" u="none" strike="noStrike" cap="none" normalizeH="0" baseline="0" smtClean="0">
                          <a:ln>
                            <a:noFill/>
                          </a:ln>
                          <a:solidFill>
                            <a:schemeClr val="tx1"/>
                          </a:solidFill>
                          <a:effectLst/>
                          <a:latin typeface="Calibri" pitchFamily="34" charset="0"/>
                          <a:cs typeface="Times New Roman" pitchFamily="18" charset="0"/>
                        </a:rPr>
                        <a:t>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smtClean="0">
                          <a:ln>
                            <a:noFill/>
                          </a:ln>
                          <a:solidFill>
                            <a:schemeClr val="tx1"/>
                          </a:solidFill>
                          <a:effectLst/>
                          <a:latin typeface="Calibri" pitchFamily="34" charset="0"/>
                          <a:cs typeface="Times New Roman" pitchFamily="18" charset="0"/>
                        </a:rPr>
                        <a:t>4 Stakeholder Consultation meetings  held</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7E0BCE2-8C53-435F-AEFA-A8F441F8E24D}" type="slidenum">
              <a:rPr lang="en-ZA" smtClean="0"/>
              <a:pPr>
                <a:defRPr/>
              </a:pPr>
              <a:t>8</a:t>
            </a:fld>
            <a:endParaRPr lang="en-ZA"/>
          </a:p>
        </p:txBody>
      </p:sp>
      <p:graphicFrame>
        <p:nvGraphicFramePr>
          <p:cNvPr id="6" name="Table 5"/>
          <p:cNvGraphicFramePr>
            <a:graphicFrameLocks noGrp="1"/>
          </p:cNvGraphicFramePr>
          <p:nvPr/>
        </p:nvGraphicFramePr>
        <p:xfrm>
          <a:off x="685800" y="914400"/>
          <a:ext cx="7924800" cy="3470148"/>
        </p:xfrm>
        <a:graphic>
          <a:graphicData uri="http://schemas.openxmlformats.org/drawingml/2006/table">
            <a:tbl>
              <a:tblPr/>
              <a:tblGrid>
                <a:gridCol w="1915160"/>
                <a:gridCol w="6009640"/>
              </a:tblGrid>
              <a:tr h="20193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mj-lt"/>
                          <a:cs typeface="Times New Roman" pitchFamily="18" charset="0"/>
                        </a:rPr>
                        <a:t>Phongola-Mzimkhulu</a:t>
                      </a:r>
                      <a:endParaRPr kumimoji="0" lang="en-ZA" sz="1800" b="1" i="0" u="none" strike="noStrike" cap="none" normalizeH="0" baseline="0" dirty="0" smtClean="0">
                        <a:ln>
                          <a:noFill/>
                        </a:ln>
                        <a:solidFill>
                          <a:schemeClr val="tx1"/>
                        </a:solidFill>
                        <a:effectLst/>
                        <a:latin typeface="+mj-lt"/>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Regional Steering Committee </a:t>
                      </a:r>
                      <a:r>
                        <a:rPr kumimoji="0" lang="en-US" sz="1800" b="1" i="0" u="none" strike="noStrike" kern="1200" cap="none" normalizeH="0" baseline="0" dirty="0" smtClean="0">
                          <a:ln>
                            <a:noFill/>
                          </a:ln>
                          <a:solidFill>
                            <a:schemeClr val="tx1"/>
                          </a:solidFill>
                          <a:effectLst/>
                          <a:latin typeface="+mn-lt"/>
                          <a:ea typeface="+mn-ea"/>
                          <a:cs typeface="Times New Roman" pitchFamily="18" charset="0"/>
                        </a:rPr>
                        <a:t>(RSC) </a:t>
                      </a:r>
                      <a:r>
                        <a:rPr kumimoji="0" lang="en-US" sz="1800" b="1" i="0" u="none" strike="noStrike" cap="none" normalizeH="0" baseline="0" dirty="0" smtClean="0">
                          <a:ln>
                            <a:noFill/>
                          </a:ln>
                          <a:solidFill>
                            <a:schemeClr val="tx1"/>
                          </a:solidFill>
                          <a:effectLst/>
                          <a:latin typeface="+mj-lt"/>
                          <a:cs typeface="Times New Roman" pitchFamily="18" charset="0"/>
                        </a:rPr>
                        <a:t>established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5 RSC meetings held.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TORs developed and adopted</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Implementation developed , was presented to RSC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Communication developed, was presented to RSC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Risk Plan not yet developed (but risk factors identified)</a:t>
                      </a:r>
                    </a:p>
                    <a:p>
                      <a:pPr marL="0" marR="0" lvl="0" indent="0" algn="l" defTabSz="914400" rtl="0" eaLnBrk="1" fontAlgn="base" latinLnBrk="0" hangingPunct="1">
                        <a:lnSpc>
                          <a:spcPct val="115000"/>
                        </a:lnSpc>
                        <a:spcBef>
                          <a:spcPct val="0"/>
                        </a:spcBef>
                        <a:spcAft>
                          <a:spcPct val="0"/>
                        </a:spcAft>
                        <a:buClrTx/>
                        <a:buSzTx/>
                        <a:buFontTx/>
                        <a:buChar char="•"/>
                        <a:tabLst/>
                        <a:defRPr/>
                      </a:pPr>
                      <a:r>
                        <a:rPr kumimoji="0" lang="en-US" sz="1800" b="1" i="0" u="none" strike="noStrike" cap="none" normalizeH="0" baseline="0" dirty="0" smtClean="0">
                          <a:ln>
                            <a:noFill/>
                          </a:ln>
                          <a:solidFill>
                            <a:schemeClr val="tx1"/>
                          </a:solidFill>
                          <a:effectLst/>
                          <a:latin typeface="+mj-lt"/>
                          <a:cs typeface="Times New Roman" pitchFamily="18" charset="0"/>
                        </a:rPr>
                        <a:t>Draft Business Case available and </a:t>
                      </a:r>
                      <a:r>
                        <a:rPr kumimoji="0" lang="en-US" sz="1800" b="1" i="0" u="none" strike="noStrike" cap="none" normalizeH="0" baseline="0" dirty="0" err="1" smtClean="0">
                          <a:ln>
                            <a:noFill/>
                          </a:ln>
                          <a:solidFill>
                            <a:schemeClr val="tx1"/>
                          </a:solidFill>
                          <a:effectLst/>
                          <a:latin typeface="+mj-lt"/>
                          <a:cs typeface="Times New Roman" pitchFamily="18" charset="0"/>
                        </a:rPr>
                        <a:t>gazetted</a:t>
                      </a:r>
                      <a:r>
                        <a:rPr kumimoji="0" lang="en-US" sz="1800" b="1" i="0" u="none" strike="noStrike" cap="none" normalizeH="0" baseline="0" dirty="0" smtClean="0">
                          <a:ln>
                            <a:noFill/>
                          </a:ln>
                          <a:solidFill>
                            <a:schemeClr val="tx1"/>
                          </a:solidFill>
                          <a:effectLst/>
                          <a:latin typeface="+mj-lt"/>
                          <a:cs typeface="Times New Roman" pitchFamily="18" charset="0"/>
                        </a:rPr>
                        <a:t> for public consultation November</a:t>
                      </a:r>
                      <a:r>
                        <a:rPr kumimoji="0" lang="en-US" sz="1800" b="1" i="0" u="none" strike="noStrike" cap="none" normalizeH="0" baseline="0" dirty="0" smtClean="0">
                          <a:ln>
                            <a:noFill/>
                          </a:ln>
                          <a:solidFill>
                            <a:schemeClr val="tx1"/>
                          </a:solidFill>
                          <a:effectLst/>
                          <a:latin typeface="+mj-lt"/>
                          <a:ea typeface="Calibri" pitchFamily="34" charset="0"/>
                          <a:cs typeface="Times New Roman" pitchFamily="18" charset="0"/>
                        </a:rPr>
                        <a:t> 2013</a:t>
                      </a:r>
                      <a:endParaRPr kumimoji="0" lang="en-US" sz="1800" b="1"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Char char="•"/>
                        <a:tabLst/>
                      </a:pPr>
                      <a:r>
                        <a:rPr kumimoji="0" lang="en-US" sz="1800" b="1" i="0" u="none" strike="noStrike" cap="none" normalizeH="0" baseline="0" dirty="0" smtClean="0">
                          <a:ln>
                            <a:noFill/>
                          </a:ln>
                          <a:solidFill>
                            <a:schemeClr val="tx1"/>
                          </a:solidFill>
                          <a:effectLst/>
                          <a:latin typeface="+mj-lt"/>
                          <a:cs typeface="Times New Roman" pitchFamily="18" charset="0"/>
                        </a:rPr>
                        <a:t>20 Stakeholder Consultation meetings held</a:t>
                      </a:r>
                    </a:p>
                    <a:p>
                      <a:pPr marL="0" marR="0" lvl="0" indent="0" algn="l" defTabSz="914400" rtl="0" eaLnBrk="1" fontAlgn="base" latinLnBrk="0" hangingPunct="1">
                        <a:lnSpc>
                          <a:spcPct val="115000"/>
                        </a:lnSpc>
                        <a:spcBef>
                          <a:spcPct val="0"/>
                        </a:spcBef>
                        <a:spcAft>
                          <a:spcPct val="0"/>
                        </a:spcAft>
                        <a:buClrTx/>
                        <a:buSzTx/>
                        <a:buFontTx/>
                        <a:buChar char="•"/>
                        <a:tabLst/>
                      </a:pPr>
                      <a:endParaRPr kumimoji="0" lang="en-US" sz="1800" b="1"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mj-lt"/>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09600"/>
            <a:ext cx="8229600" cy="609600"/>
          </a:xfrm>
        </p:spPr>
        <p:txBody>
          <a:bodyPr/>
          <a:lstStyle/>
          <a:p>
            <a:r>
              <a:rPr lang="en-ZA" sz="2800" b="1" smtClean="0">
                <a:latin typeface="Arial" charset="0"/>
                <a:cs typeface="Arial" charset="0"/>
              </a:rPr>
              <a:t>Regional Support Plan for the Project</a:t>
            </a:r>
          </a:p>
        </p:txBody>
      </p:sp>
      <p:sp>
        <p:nvSpPr>
          <p:cNvPr id="4" name="Slide Number Placeholder 3"/>
          <p:cNvSpPr>
            <a:spLocks noGrp="1"/>
          </p:cNvSpPr>
          <p:nvPr>
            <p:ph type="sldNum" sz="quarter" idx="12"/>
          </p:nvPr>
        </p:nvSpPr>
        <p:spPr/>
        <p:txBody>
          <a:bodyPr/>
          <a:lstStyle/>
          <a:p>
            <a:pPr>
              <a:defRPr/>
            </a:pPr>
            <a:fld id="{90D49B46-C4B6-481B-AE94-590AF0DB09C0}" type="slidenum">
              <a:rPr lang="en-ZA" smtClean="0"/>
              <a:pPr>
                <a:defRPr/>
              </a:pPr>
              <a:t>9</a:t>
            </a:fld>
            <a:endParaRPr lang="en-ZA"/>
          </a:p>
        </p:txBody>
      </p:sp>
      <p:graphicFrame>
        <p:nvGraphicFramePr>
          <p:cNvPr id="10268" name="Group 28"/>
          <p:cNvGraphicFramePr>
            <a:graphicFrameLocks noGrp="1"/>
          </p:cNvGraphicFramePr>
          <p:nvPr/>
        </p:nvGraphicFramePr>
        <p:xfrm>
          <a:off x="152400" y="1219200"/>
          <a:ext cx="8839200" cy="4880610"/>
        </p:xfrm>
        <a:graphic>
          <a:graphicData uri="http://schemas.openxmlformats.org/drawingml/2006/table">
            <a:tbl>
              <a:tblPr/>
              <a:tblGrid>
                <a:gridCol w="2133600"/>
                <a:gridCol w="4724400"/>
                <a:gridCol w="1981200"/>
              </a:tblGrid>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dirty="0" smtClean="0">
                          <a:ln>
                            <a:noFill/>
                          </a:ln>
                          <a:solidFill>
                            <a:srgbClr val="FFFFFF"/>
                          </a:solidFill>
                          <a:effectLst/>
                          <a:latin typeface="Calibri" pitchFamily="34" charset="0"/>
                          <a:cs typeface="Arial" charset="0"/>
                        </a:rPr>
                        <a:t>Water Management 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Capacity  &amp; Skills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Calibri" pitchFamily="34" charset="0"/>
                          <a:cs typeface="Arial" charset="0"/>
                        </a:rPr>
                        <a:t>Budget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Limpopo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 stakeholders are being empowered and capacitated through the Stakeholders empowerment project</a:t>
                      </a:r>
                      <a:endParaRPr kumimoji="0" lang="en-ZA"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R3 000 000.00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Inkomati-Usuthu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chemeClr val="tx1"/>
                          </a:solidFill>
                          <a:effectLst/>
                          <a:latin typeface="Calibri" pitchFamily="34" charset="0"/>
                          <a:cs typeface="Arial" charset="0"/>
                        </a:rPr>
                        <a:t>Not yet assessed</a:t>
                      </a:r>
                      <a:r>
                        <a:rPr kumimoji="0" lang="en-ZA" sz="1800" b="0" i="0" u="none" strike="noStrike" cap="none" normalizeH="0" baseline="0" smtClean="0">
                          <a:ln>
                            <a:noFill/>
                          </a:ln>
                          <a:solidFill>
                            <a:srgbClr val="FF0000"/>
                          </a:solidFill>
                          <a:effectLst/>
                          <a:latin typeface="Calibri" pitchFamily="34"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41 000 000.00 ICMA and 12 000 000. 00 Usuthu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04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dirty="0" smtClean="0">
                          <a:ln>
                            <a:noFill/>
                          </a:ln>
                          <a:solidFill>
                            <a:srgbClr val="000000"/>
                          </a:solidFill>
                          <a:effectLst/>
                          <a:latin typeface="Calibri" pitchFamily="34" charset="0"/>
                          <a:cs typeface="Arial" charset="0"/>
                        </a:rPr>
                        <a:t>Olifants-</a:t>
                      </a:r>
                      <a:r>
                        <a:rPr kumimoji="0" lang="en-ZA" sz="1800" b="0" i="0" u="none" strike="noStrike" cap="none" normalizeH="0" baseline="0" dirty="0" err="1" smtClean="0">
                          <a:ln>
                            <a:noFill/>
                          </a:ln>
                          <a:solidFill>
                            <a:srgbClr val="000000"/>
                          </a:solidFill>
                          <a:effectLst/>
                          <a:latin typeface="Calibri" pitchFamily="34" charset="0"/>
                          <a:cs typeface="Arial" charset="0"/>
                        </a:rPr>
                        <a:t>Letaba</a:t>
                      </a:r>
                      <a:endParaRPr kumimoji="0" lang="en-ZA"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There is an ongoing support through Public Participations, workshops and meetings.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 capacity building projects were undertaken.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cs typeface="Arial" charset="0"/>
                        </a:rPr>
                        <a:t>The stakeholder’s empowerment project will commence soon to empower the stakeholders in Water Resource Management.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0" i="0" u="none" strike="noStrike" cap="none" normalizeH="0" baseline="0" smtClean="0">
                          <a:ln>
                            <a:noFill/>
                          </a:ln>
                          <a:solidFill>
                            <a:srgbClr val="000000"/>
                          </a:solidFill>
                          <a:effectLst/>
                          <a:latin typeface="Calibri" pitchFamily="34" charset="0"/>
                          <a:cs typeface="Arial" charset="0"/>
                        </a:rPr>
                        <a:t>R980 000.00  (estimation) for stakeholder empowerment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WA teamplate_Jul 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5466</TotalTime>
  <Words>1014</Words>
  <Application>Microsoft Office PowerPoint</Application>
  <PresentationFormat>On-screen Show (4:3)</PresentationFormat>
  <Paragraphs>195</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DWA teamplate_Jul 10</vt:lpstr>
      <vt:lpstr>Slide 1</vt:lpstr>
      <vt:lpstr>  PRESENTATION OUTLINE </vt:lpstr>
      <vt:lpstr>Regional Steering Committee</vt:lpstr>
      <vt:lpstr>Slide 4</vt:lpstr>
      <vt:lpstr>Slide 5</vt:lpstr>
      <vt:lpstr>Slide 6</vt:lpstr>
      <vt:lpstr>Regional Steering Committee</vt:lpstr>
      <vt:lpstr>Slide 8</vt:lpstr>
      <vt:lpstr>Regional Support Plan for the Project</vt:lpstr>
      <vt:lpstr>Slide 10</vt:lpstr>
      <vt:lpstr>Slide 11</vt:lpstr>
      <vt:lpstr>Challenges</vt:lpstr>
      <vt:lpstr>Challenges</vt:lpstr>
      <vt:lpstr> Recommendations</vt:lpstr>
      <vt:lpstr>Slide 15</vt:lpstr>
    </vt:vector>
  </TitlesOfParts>
  <Company>dwaf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Manyakanyaka Babalwa</dc:creator>
  <cp:lastModifiedBy>Malatjim</cp:lastModifiedBy>
  <cp:revision>640</cp:revision>
  <dcterms:created xsi:type="dcterms:W3CDTF">2010-08-17T14:49:46Z</dcterms:created>
  <dcterms:modified xsi:type="dcterms:W3CDTF">2013-12-03T09:37:30Z</dcterms:modified>
</cp:coreProperties>
</file>